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66" r:id="rId4"/>
    <p:sldId id="262" r:id="rId5"/>
    <p:sldId id="268" r:id="rId6"/>
    <p:sldId id="264" r:id="rId7"/>
    <p:sldId id="267" r:id="rId8"/>
    <p:sldId id="259" r:id="rId9"/>
    <p:sldId id="270" r:id="rId10"/>
    <p:sldId id="271" r:id="rId11"/>
    <p:sldId id="272" r:id="rId12"/>
    <p:sldId id="273" r:id="rId13"/>
    <p:sldId id="274" r:id="rId14"/>
    <p:sldId id="260" r:id="rId15"/>
    <p:sldId id="278" r:id="rId16"/>
    <p:sldId id="280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55" autoAdjust="0"/>
    <p:restoredTop sz="87744" autoAdjust="0"/>
  </p:normalViewPr>
  <p:slideViewPr>
    <p:cSldViewPr snapToGrid="0">
      <p:cViewPr>
        <p:scale>
          <a:sx n="60" d="100"/>
          <a:sy n="60" d="100"/>
        </p:scale>
        <p:origin x="57" y="5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21149-7DF3-44B9-AD38-88DA2782BA86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2C77B-B795-48DF-B47C-28596CC82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8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2C77B-B795-48DF-B47C-28596CC828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29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SQL Framework</a:t>
            </a:r>
          </a:p>
          <a:p>
            <a:r>
              <a:rPr lang="en-US" dirty="0" smtClean="0"/>
              <a:t>Only consist of 4 tables</a:t>
            </a:r>
          </a:p>
          <a:p>
            <a:r>
              <a:rPr lang="en-US" dirty="0" smtClean="0"/>
              <a:t>Source data can be changed easily</a:t>
            </a:r>
          </a:p>
          <a:p>
            <a:r>
              <a:rPr lang="en-US" dirty="0" smtClean="0"/>
              <a:t>Easier data processing on the back end</a:t>
            </a:r>
          </a:p>
          <a:p>
            <a:r>
              <a:rPr lang="en-US" dirty="0" smtClean="0"/>
              <a:t>No limit on number of field, unlimited expandability</a:t>
            </a:r>
          </a:p>
          <a:p>
            <a:r>
              <a:rPr lang="en-US" dirty="0" smtClean="0"/>
              <a:t>Users will have a customizable display</a:t>
            </a:r>
          </a:p>
          <a:p>
            <a:r>
              <a:rPr lang="en-US" dirty="0" smtClean="0"/>
              <a:t>More flexibility to only show data that you want to see</a:t>
            </a:r>
          </a:p>
          <a:p>
            <a:r>
              <a:rPr lang="en-US" dirty="0" smtClean="0"/>
              <a:t>Clickable map similar to ATIS</a:t>
            </a:r>
          </a:p>
          <a:p>
            <a:r>
              <a:rPr lang="en-US" dirty="0" smtClean="0"/>
              <a:t>District data can be hosted at District for faster speeds</a:t>
            </a:r>
          </a:p>
          <a:p>
            <a:endParaRPr lang="en-US" dirty="0" smtClean="0"/>
          </a:p>
          <a:p>
            <a:r>
              <a:rPr lang="en-US" dirty="0" smtClean="0"/>
              <a:t>Not </a:t>
            </a:r>
            <a:r>
              <a:rPr lang="en-US" dirty="0" smtClean="0"/>
              <a:t>loosing historical data.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2C77B-B795-48DF-B47C-28596CC828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04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Developed in 2016, as a proof-of-concept of Greg Nation and George Gong.</a:t>
            </a:r>
          </a:p>
          <a:p>
            <a:r>
              <a:rPr lang="en-US" dirty="0" smtClean="0"/>
              <a:t>Basically an online version of MMHIS.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Lineal</a:t>
            </a:r>
            <a:r>
              <a:rPr lang="en-US" baseline="0" dirty="0" smtClean="0"/>
              <a:t> data was based on ArcGIS.  So data that is within this environment could be added. </a:t>
            </a:r>
            <a:r>
              <a:rPr lang="en-US" dirty="0" smtClean="0"/>
              <a:t>Users had flexibility to add their own datasets to ATIS.</a:t>
            </a:r>
          </a:p>
          <a:p>
            <a:r>
              <a:rPr lang="en-US" dirty="0" smtClean="0"/>
              <a:t>Gave users ability to click on map to jump to route or log mile on route.</a:t>
            </a:r>
          </a:p>
          <a:p>
            <a:r>
              <a:rPr lang="en-US" dirty="0" smtClean="0"/>
              <a:t>Gave users ability to customize viewed datasets.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2C77B-B795-48DF-B47C-28596CC828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62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Please </a:t>
            </a:r>
            <a:r>
              <a:rPr lang="en-US" dirty="0" smtClean="0"/>
              <a:t>Stop</a:t>
            </a:r>
            <a:r>
              <a:rPr lang="en-US" baseline="0" dirty="0" smtClean="0"/>
              <a:t> using this product. We lost our programmer in May and it hasn’t been updated.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2C77B-B795-48DF-B47C-28596CC828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92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Without a programmer we are not sure of the fate of ATIS. We are looking for someone that can do the coding but currently we will have to wait and see.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2C77B-B795-48DF-B47C-28596CC828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49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Specify that the authoritative</a:t>
            </a:r>
            <a:r>
              <a:rPr lang="en-US" baseline="0" dirty="0" smtClean="0"/>
              <a:t> </a:t>
            </a:r>
            <a:r>
              <a:rPr lang="en-US" dirty="0" smtClean="0"/>
              <a:t>LRS is owned/maintained</a:t>
            </a:r>
            <a:r>
              <a:rPr lang="en-US" baseline="0" dirty="0" smtClean="0"/>
              <a:t> by TPP division (in partnership with AGISO) while SIR division owns/maintains the </a:t>
            </a:r>
            <a:r>
              <a:rPr lang="en-US" baseline="0" dirty="0" err="1" smtClean="0"/>
              <a:t>RoadInventory</a:t>
            </a:r>
            <a:r>
              <a:rPr lang="en-US" baseline="0" dirty="0" smtClean="0"/>
              <a:t>, ADT, &amp; Pavement Data.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I.E. TPP maintains the LRS while SIR maintains </a:t>
            </a:r>
            <a:r>
              <a:rPr lang="en-US" u="sng" baseline="0" dirty="0" smtClean="0"/>
              <a:t>a portion of</a:t>
            </a:r>
            <a:r>
              <a:rPr lang="en-US" u="none" baseline="0" dirty="0" smtClean="0"/>
              <a:t> the ‘LRM’, while there are still other datasets across the DOT that make up the totality of the LRM. That highlights </a:t>
            </a:r>
            <a:r>
              <a:rPr lang="en-US" u="none" baseline="0" smtClean="0"/>
              <a:t>the importance </a:t>
            </a:r>
            <a:r>
              <a:rPr lang="en-US" u="none" baseline="0" dirty="0" smtClean="0"/>
              <a:t>of enterprise data governance.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812E-B96B-4494-832B-DD5D68EE556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05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NHS,</a:t>
            </a:r>
            <a:r>
              <a:rPr lang="en-US" baseline="0" dirty="0" smtClean="0"/>
              <a:t> County</a:t>
            </a:r>
            <a:r>
              <a:rPr lang="en-US" baseline="0" dirty="0" smtClean="0"/>
              <a:t>, public road mileage, state highway mileage, VMT, number of lanes, Rural / Urban Area mileage, </a:t>
            </a:r>
          </a:p>
          <a:p>
            <a:endParaRPr lang="en-US" baseline="0" dirty="0" smtClean="0"/>
          </a:p>
          <a:p>
            <a:r>
              <a:rPr lang="en-US" baseline="0" dirty="0" smtClean="0"/>
              <a:t>Road and Street Report</a:t>
            </a:r>
          </a:p>
          <a:p>
            <a:endParaRPr lang="en-US" baseline="0" dirty="0" smtClean="0"/>
          </a:p>
          <a:p>
            <a:r>
              <a:rPr lang="en-US" baseline="0" dirty="0" smtClean="0"/>
              <a:t>Arkansas Passing Lanes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2C77B-B795-48DF-B47C-28596CC828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70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Road Inventory</a:t>
            </a:r>
            <a:r>
              <a:rPr lang="en-US" baseline="0" dirty="0" smtClean="0"/>
              <a:t> was started a long time </a:t>
            </a:r>
            <a:r>
              <a:rPr lang="en-US" baseline="0" dirty="0" smtClean="0"/>
              <a:t>ago in a galaxy far </a:t>
            </a:r>
            <a:r>
              <a:rPr lang="en-US" baseline="0" dirty="0" err="1" smtClean="0"/>
              <a:t>far</a:t>
            </a:r>
            <a:r>
              <a:rPr lang="en-US" baseline="0" dirty="0" smtClean="0"/>
              <a:t> away. It </a:t>
            </a:r>
            <a:r>
              <a:rPr lang="en-US" baseline="0" dirty="0" smtClean="0"/>
              <a:t>was documented before the 1980’s but pre-1994 was lost once the data was put on the mainframe in 1994. Road Inventory resided on the Mainframe until it was converted to SQL in 2008.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2C77B-B795-48DF-B47C-28596CC828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77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Road Inventory resided on the Mainframe until it was converted to SQL in 2008. Not much has been updated since 2008.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2C77B-B795-48DF-B47C-28596CC828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83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Road Inventory will be upgraded with a new interface screen as well as the SQL database will be moved onto a current platform.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We </a:t>
            </a:r>
            <a:r>
              <a:rPr lang="en-US" baseline="0" dirty="0" smtClean="0"/>
              <a:t>also plan on having a closer linkage to the ARNOLD network and implementing a new workflow process to ensure all users know when changes occur.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MIRE </a:t>
            </a:r>
            <a:r>
              <a:rPr lang="en-US" baseline="0" dirty="0" smtClean="0"/>
              <a:t>Data implementation by 2026.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2C77B-B795-48DF-B47C-28596CC828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02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MMHIS?</a:t>
            </a:r>
          </a:p>
          <a:p>
            <a:r>
              <a:rPr lang="en-US" dirty="0" smtClean="0"/>
              <a:t>A visual way to see data usually stored in a database.</a:t>
            </a:r>
          </a:p>
          <a:p>
            <a:r>
              <a:rPr lang="en-US" dirty="0" smtClean="0"/>
              <a:t>Connects road views with other data sets.</a:t>
            </a:r>
          </a:p>
          <a:p>
            <a:r>
              <a:rPr lang="en-US" dirty="0" smtClean="0"/>
              <a:t>Allows for visual conformation of roadway assets and features.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2C77B-B795-48DF-B47C-28596CC828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41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MMHIS is a product of</a:t>
            </a:r>
            <a:r>
              <a:rPr lang="en-US" baseline="0" dirty="0" smtClean="0"/>
              <a:t> Three TRC-Projects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TRC - 9606</a:t>
            </a:r>
          </a:p>
          <a:p>
            <a:r>
              <a:rPr lang="en-US" baseline="0" dirty="0" smtClean="0"/>
              <a:t>TRC - 9904 </a:t>
            </a:r>
          </a:p>
          <a:p>
            <a:r>
              <a:rPr lang="en-US" baseline="0" dirty="0" smtClean="0"/>
              <a:t>TRC - 0202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Department received its first Authorized Computer in November of 2000; started with interstate only.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2C77B-B795-48DF-B47C-28596CC828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06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run through an Access</a:t>
            </a:r>
            <a:r>
              <a:rPr lang="en-US" baseline="0" dirty="0" smtClean="0"/>
              <a:t> database.  So when you are using this you are literally running hundreds of tables in the background. </a:t>
            </a:r>
          </a:p>
          <a:p>
            <a:r>
              <a:rPr lang="en-US" dirty="0" smtClean="0"/>
              <a:t>The folders lock up when</a:t>
            </a:r>
            <a:r>
              <a:rPr lang="en-US" baseline="0" dirty="0" smtClean="0"/>
              <a:t> you are using a newer operating system.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2C77B-B795-48DF-B47C-28596CC828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48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511A6-CF57-4E30-BD3F-ED516FE41E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20E3-12E9-4D14-A4BB-42CC0F0C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8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511A6-CF57-4E30-BD3F-ED516FE41E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20E3-12E9-4D14-A4BB-42CC0F0C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29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511A6-CF57-4E30-BD3F-ED516FE41E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20E3-12E9-4D14-A4BB-42CC0F0C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511A6-CF57-4E30-BD3F-ED516FE41E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20E3-12E9-4D14-A4BB-42CC0F0C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08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511A6-CF57-4E30-BD3F-ED516FE41E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20E3-12E9-4D14-A4BB-42CC0F0C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511A6-CF57-4E30-BD3F-ED516FE41E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20E3-12E9-4D14-A4BB-42CC0F0C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9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511A6-CF57-4E30-BD3F-ED516FE41E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20E3-12E9-4D14-A4BB-42CC0F0C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98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511A6-CF57-4E30-BD3F-ED516FE41E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20E3-12E9-4D14-A4BB-42CC0F0C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1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511A6-CF57-4E30-BD3F-ED516FE41E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20E3-12E9-4D14-A4BB-42CC0F0C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5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511A6-CF57-4E30-BD3F-ED516FE41E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20E3-12E9-4D14-A4BB-42CC0F0C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88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511A6-CF57-4E30-BD3F-ED516FE41E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20E3-12E9-4D14-A4BB-42CC0F0C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1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11000">
              <a:schemeClr val="accent3">
                <a:lumMod val="89000"/>
              </a:schemeClr>
            </a:gs>
            <a:gs pos="27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511A6-CF57-4E30-BD3F-ED516FE41E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420E3-12E9-4D14-A4BB-42CC0F0C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2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jp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30624"/>
            <a:ext cx="12192000" cy="997098"/>
          </a:xfrm>
        </p:spPr>
        <p:txBody>
          <a:bodyPr anchor="t" anchorCtr="0"/>
          <a:lstStyle/>
          <a:p>
            <a:r>
              <a:rPr lang="en-US" b="1" dirty="0" smtClean="0">
                <a:solidFill>
                  <a:schemeClr val="bg1"/>
                </a:solidFill>
              </a:rPr>
              <a:t>Road </a:t>
            </a:r>
            <a:r>
              <a:rPr lang="en-US" b="1" dirty="0" smtClean="0">
                <a:solidFill>
                  <a:schemeClr val="bg1"/>
                </a:solidFill>
              </a:rPr>
              <a:t>Inventory, MMHIS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smtClean="0">
                <a:solidFill>
                  <a:schemeClr val="bg1"/>
                </a:solidFill>
              </a:rPr>
              <a:t>and ATIS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9" y="456857"/>
            <a:ext cx="3385535" cy="937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078" y="490672"/>
            <a:ext cx="2686492" cy="10008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905955"/>
            <a:ext cx="12192000" cy="19520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bg1"/>
                </a:solidFill>
              </a:rPr>
              <a:t>	Elisha </a:t>
            </a:r>
            <a:r>
              <a:rPr lang="en-US" sz="2800" dirty="0">
                <a:solidFill>
                  <a:schemeClr val="bg1"/>
                </a:solidFill>
              </a:rPr>
              <a:t>Wright-Kehner, P.E.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	Staff </a:t>
            </a:r>
            <a:r>
              <a:rPr lang="en-US" sz="2800" dirty="0">
                <a:solidFill>
                  <a:schemeClr val="bg1"/>
                </a:solidFill>
              </a:rPr>
              <a:t>Research Engineer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	SIR</a:t>
            </a: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							</a:t>
            </a:r>
            <a:r>
              <a:rPr lang="en-US" dirty="0" smtClean="0">
                <a:solidFill>
                  <a:schemeClr val="bg1"/>
                </a:solidFill>
              </a:rPr>
              <a:t>          </a:t>
            </a:r>
            <a:r>
              <a:rPr lang="en-US" sz="2800" dirty="0" smtClean="0">
                <a:solidFill>
                  <a:schemeClr val="bg1"/>
                </a:solidFill>
              </a:rPr>
              <a:t>August </a:t>
            </a:r>
            <a:r>
              <a:rPr lang="en-US" sz="2800" dirty="0">
                <a:solidFill>
                  <a:schemeClr val="bg1"/>
                </a:solidFill>
              </a:rPr>
              <a:t>16, 2019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81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MMHIS Presentation Spring TRC 2006\mmhis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40" y="33728"/>
            <a:ext cx="9072920" cy="679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74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MHIS Presentation Spring TRC 2006\mmhis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93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MHIS Presentation Spring TRC 2006\mmhis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544" y="-13369"/>
            <a:ext cx="9180912" cy="687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09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MMHIS 2.0 – In Development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71277" y="1825625"/>
            <a:ext cx="10678601" cy="3247307"/>
          </a:xfrm>
        </p:spPr>
        <p:txBody>
          <a:bodyPr numCol="2"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SQL </a:t>
            </a:r>
            <a:r>
              <a:rPr lang="en-US" sz="3600" b="1" dirty="0" smtClean="0">
                <a:solidFill>
                  <a:schemeClr val="bg1"/>
                </a:solidFill>
              </a:rPr>
              <a:t>Framework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4 </a:t>
            </a:r>
            <a:r>
              <a:rPr lang="en-US" sz="3600" b="1" dirty="0" smtClean="0">
                <a:solidFill>
                  <a:schemeClr val="bg1"/>
                </a:solidFill>
              </a:rPr>
              <a:t>tables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Source data </a:t>
            </a:r>
            <a:r>
              <a:rPr lang="en-US" sz="3600" b="1" dirty="0" smtClean="0">
                <a:solidFill>
                  <a:schemeClr val="bg1"/>
                </a:solidFill>
              </a:rPr>
              <a:t>changed </a:t>
            </a:r>
            <a:endParaRPr lang="en-US" sz="3600" b="1" dirty="0" smtClean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B</a:t>
            </a:r>
            <a:r>
              <a:rPr lang="en-US" sz="3600" b="1" dirty="0" smtClean="0">
                <a:solidFill>
                  <a:schemeClr val="bg1"/>
                </a:solidFill>
              </a:rPr>
              <a:t>ack </a:t>
            </a:r>
            <a:r>
              <a:rPr lang="en-US" sz="3600" b="1" dirty="0" smtClean="0">
                <a:solidFill>
                  <a:schemeClr val="bg1"/>
                </a:solidFill>
              </a:rPr>
              <a:t>end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Unlimited </a:t>
            </a:r>
            <a:r>
              <a:rPr lang="en-US" sz="3600" b="1" dirty="0" smtClean="0">
                <a:solidFill>
                  <a:schemeClr val="bg1"/>
                </a:solidFill>
              </a:rPr>
              <a:t>expandability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Customizable display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Flexibility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Clickable map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District data</a:t>
            </a:r>
          </a:p>
          <a:p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92" y="192289"/>
            <a:ext cx="4373216" cy="653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6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</a:rPr>
              <a:t>Arkansas Traffic Information </a:t>
            </a:r>
            <a:r>
              <a:rPr lang="en-US" sz="6000" b="1" dirty="0" smtClean="0">
                <a:solidFill>
                  <a:schemeClr val="bg1"/>
                </a:solidFill>
              </a:rPr>
              <a:t>System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03" y="3474721"/>
            <a:ext cx="9001594" cy="2970276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82"/>
          <a:stretch/>
        </p:blipFill>
        <p:spPr bwMode="auto">
          <a:xfrm>
            <a:off x="1947767" y="1690688"/>
            <a:ext cx="6807609" cy="2516952"/>
          </a:xfrm>
          <a:prstGeom prst="rect">
            <a:avLst/>
          </a:prstGeom>
          <a:ln>
            <a:noFill/>
          </a:ln>
          <a:effectLst>
            <a:outerShdw blurRad="393700" dist="76200" dir="3900000" algn="tl" rotWithShape="0">
              <a:prstClr val="black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546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641" y="1096016"/>
            <a:ext cx="4770065" cy="468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6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40" y="130576"/>
            <a:ext cx="4623120" cy="6545367"/>
          </a:xfrm>
        </p:spPr>
      </p:pic>
    </p:spTree>
    <p:extLst>
      <p:ext uri="{BB962C8B-B14F-4D97-AF65-F5344CB8AC3E}">
        <p14:creationId xmlns:p14="http://schemas.microsoft.com/office/powerpoint/2010/main" val="69562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5" y="-371589"/>
            <a:ext cx="11200826" cy="752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5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94268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Roadway Inventory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09" y="1412147"/>
            <a:ext cx="5305425" cy="51869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7" t="15598" r="39746" b="11818"/>
          <a:stretch/>
        </p:blipFill>
        <p:spPr bwMode="auto">
          <a:xfrm>
            <a:off x="5828963" y="1412147"/>
            <a:ext cx="6048375" cy="5057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795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975" y="30115"/>
            <a:ext cx="2545189" cy="28782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793" y="4652928"/>
            <a:ext cx="2182806" cy="21342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224" y="60659"/>
            <a:ext cx="2934071" cy="18720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39" y="1932719"/>
            <a:ext cx="2778950" cy="225506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59" y="4958801"/>
            <a:ext cx="2062495" cy="18403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47" y="4283370"/>
            <a:ext cx="3419609" cy="21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6" b="1"/>
          <a:stretch/>
        </p:blipFill>
        <p:spPr bwMode="auto">
          <a:xfrm>
            <a:off x="5065971" y="66199"/>
            <a:ext cx="2678569" cy="1237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962425"/>
            <a:ext cx="2338136" cy="11448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5486400" y="2667000"/>
            <a:ext cx="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own Arrow 11"/>
          <p:cNvSpPr/>
          <p:nvPr/>
        </p:nvSpPr>
        <p:spPr>
          <a:xfrm rot="10800000">
            <a:off x="5920346" y="1273891"/>
            <a:ext cx="685800" cy="1219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14024147">
            <a:off x="7268551" y="1926035"/>
            <a:ext cx="685800" cy="1219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16200000">
            <a:off x="7592010" y="2697043"/>
            <a:ext cx="685800" cy="1219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rot="18626711">
            <a:off x="7505700" y="3621442"/>
            <a:ext cx="685800" cy="1219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5858807" y="3886200"/>
            <a:ext cx="685800" cy="1219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3558146">
            <a:off x="4444268" y="3461656"/>
            <a:ext cx="685800" cy="1219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5400000">
            <a:off x="4113471" y="2515070"/>
            <a:ext cx="685800" cy="1219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 rot="8385596">
            <a:off x="4632933" y="1611873"/>
            <a:ext cx="685800" cy="1219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830292" y="2362200"/>
            <a:ext cx="2865908" cy="1825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 Inventory:</a:t>
            </a: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Roadway Classifications, Funding Codes,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4136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813"/>
            <a:ext cx="12192000" cy="942467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Roadway Inventory – What are current uses?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3469969"/>
              </p:ext>
            </p:extLst>
          </p:nvPr>
        </p:nvGraphicFramePr>
        <p:xfrm>
          <a:off x="114626" y="1148280"/>
          <a:ext cx="7245096" cy="5598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Acrobat Document" r:id="rId4" imgW="7543540" imgH="5829184" progId="Acrobat.Document.2015">
                  <p:embed/>
                </p:oleObj>
              </mc:Choice>
              <mc:Fallback>
                <p:oleObj name="Acrobat Document" r:id="rId4" imgW="7543540" imgH="5829184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626" y="1148280"/>
                        <a:ext cx="7245096" cy="5598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2197460"/>
              </p:ext>
            </p:extLst>
          </p:nvPr>
        </p:nvGraphicFramePr>
        <p:xfrm>
          <a:off x="5455372" y="1619387"/>
          <a:ext cx="6671756" cy="5001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Acrobat Document" r:id="rId6" imgW="7543540" imgH="5829184" progId="AcroExch.Document.DC">
                  <p:embed/>
                </p:oleObj>
              </mc:Choice>
              <mc:Fallback>
                <p:oleObj name="Acrobat Document" r:id="rId6" imgW="7543540" imgH="582918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55372" y="1619387"/>
                        <a:ext cx="6671756" cy="5001614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924523"/>
              </p:ext>
            </p:extLst>
          </p:nvPr>
        </p:nvGraphicFramePr>
        <p:xfrm>
          <a:off x="2370248" y="1197217"/>
          <a:ext cx="7182052" cy="5549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Acrobat Document" r:id="rId8" imgW="30175200" imgH="23317084" progId="AcroExch.Document.DC">
                  <p:embed/>
                </p:oleObj>
              </mc:Choice>
              <mc:Fallback>
                <p:oleObj name="Acrobat Document" r:id="rId8" imgW="30175200" imgH="2331708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70248" y="1197217"/>
                        <a:ext cx="7182052" cy="55495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672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427446" y="590934"/>
            <a:ext cx="9681770" cy="5658790"/>
            <a:chOff x="1427446" y="590934"/>
            <a:chExt cx="9681770" cy="5658790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4307403"/>
                </p:ext>
              </p:extLst>
            </p:nvPr>
          </p:nvGraphicFramePr>
          <p:xfrm>
            <a:off x="7673911" y="590934"/>
            <a:ext cx="3435305" cy="56587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7" name="Acrobat Document" r:id="rId4" imgW="5819540" imgH="9591585" progId="AcroExch.Document.DC">
                    <p:embed/>
                  </p:oleObj>
                </mc:Choice>
                <mc:Fallback>
                  <p:oleObj name="Acrobat Document" r:id="rId4" imgW="5819540" imgH="9591585" progId="AcroExch.Document.DC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673911" y="590934"/>
                          <a:ext cx="3435305" cy="56587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" name="Group 4"/>
            <p:cNvGrpSpPr/>
            <p:nvPr/>
          </p:nvGrpSpPr>
          <p:grpSpPr>
            <a:xfrm>
              <a:off x="1427446" y="650667"/>
              <a:ext cx="6102439" cy="5599057"/>
              <a:chOff x="906024" y="204788"/>
              <a:chExt cx="6703696" cy="615071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09" t="19992" r="3311" b="12208"/>
              <a:stretch/>
            </p:blipFill>
            <p:spPr>
              <a:xfrm>
                <a:off x="906024" y="2600413"/>
                <a:ext cx="6703696" cy="3755092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6024" y="204788"/>
                <a:ext cx="2531193" cy="229089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486"/>
              <a:stretch/>
            </p:blipFill>
            <p:spPr>
              <a:xfrm>
                <a:off x="3595433" y="204788"/>
                <a:ext cx="4014287" cy="2306398"/>
              </a:xfrm>
              <a:prstGeom prst="rect">
                <a:avLst/>
              </a:prstGeom>
            </p:spPr>
          </p:pic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32" y="158859"/>
            <a:ext cx="4190337" cy="655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4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237"/>
            <a:ext cx="10515600" cy="1088771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Roadway 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Inventory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04" y="1207008"/>
            <a:ext cx="6930865" cy="51186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138" y="2600976"/>
            <a:ext cx="2766662" cy="391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237"/>
            <a:ext cx="12192000" cy="1088771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Roadway 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Inventory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164" y="1651370"/>
            <a:ext cx="4786745" cy="2959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42" y="1651370"/>
            <a:ext cx="5323177" cy="29541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117" y="3726272"/>
            <a:ext cx="2597410" cy="277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4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Multimedia Highway Information System (MMHIS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1231"/>
          <a:stretch/>
        </p:blipFill>
        <p:spPr bwMode="auto">
          <a:xfrm>
            <a:off x="2343436" y="1874520"/>
            <a:ext cx="7505129" cy="4556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933" y="365125"/>
            <a:ext cx="4076134" cy="611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3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MHIS Presentation Spring TRC 2006\mmhis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398" y="112426"/>
            <a:ext cx="8938233" cy="674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95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1057</TotalTime>
  <Words>611</Words>
  <Application>Microsoft Office PowerPoint</Application>
  <PresentationFormat>Widescreen</PresentationFormat>
  <Paragraphs>82</Paragraphs>
  <Slides>17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Acrobat Document</vt:lpstr>
      <vt:lpstr>Adobe Acrobat Document</vt:lpstr>
      <vt:lpstr>Road Inventory, MMHIS, and ATIS</vt:lpstr>
      <vt:lpstr>Roadway Inventory</vt:lpstr>
      <vt:lpstr>PowerPoint Presentation</vt:lpstr>
      <vt:lpstr>Roadway Inventory – What are current uses?</vt:lpstr>
      <vt:lpstr>PowerPoint Presentation</vt:lpstr>
      <vt:lpstr>Roadway Inventory</vt:lpstr>
      <vt:lpstr>Roadway Inventory</vt:lpstr>
      <vt:lpstr>Multimedia Highway Information System (MMHIS)</vt:lpstr>
      <vt:lpstr>PowerPoint Presentation</vt:lpstr>
      <vt:lpstr>PowerPoint Presentation</vt:lpstr>
      <vt:lpstr>PowerPoint Presentation</vt:lpstr>
      <vt:lpstr>PowerPoint Presentation</vt:lpstr>
      <vt:lpstr>MMHIS 2.0 – In Development</vt:lpstr>
      <vt:lpstr>Arkansas Traffic Information System</vt:lpstr>
      <vt:lpstr>PowerPoint Presentation</vt:lpstr>
      <vt:lpstr>PowerPoint Presentation</vt:lpstr>
      <vt:lpstr>PowerPoint Presentation</vt:lpstr>
    </vt:vector>
  </TitlesOfParts>
  <Company>AHTD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 Inventory, MMHIS, and ATIS</dc:title>
  <dc:creator>Henry, Michael</dc:creator>
  <cp:lastModifiedBy>Wright, Elisha C.</cp:lastModifiedBy>
  <cp:revision>44</cp:revision>
  <dcterms:created xsi:type="dcterms:W3CDTF">2019-08-09T18:15:24Z</dcterms:created>
  <dcterms:modified xsi:type="dcterms:W3CDTF">2019-08-16T04:23:06Z</dcterms:modified>
</cp:coreProperties>
</file>